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5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0872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0927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3004800"/>
              <a:gd name="T1" fmla="*/ 9753600 h 9753600"/>
              <a:gd name="T2" fmla="*/ 13004800 w 13004800"/>
              <a:gd name="T3" fmla="*/ 9753600 h 9753600"/>
              <a:gd name="T4" fmla="*/ 13004800 w 13004800"/>
              <a:gd name="T5" fmla="*/ 0 h 9753600"/>
              <a:gd name="T6" fmla="*/ 0 w 13004800"/>
              <a:gd name="T7" fmla="*/ 0 h 9753600"/>
              <a:gd name="T8" fmla="*/ 0 w 13004800"/>
              <a:gd name="T9" fmla="*/ 9753600 h 975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D22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7"/>
          <p:cNvSpPr>
            <a:spLocks/>
          </p:cNvSpPr>
          <p:nvPr/>
        </p:nvSpPr>
        <p:spPr bwMode="auto">
          <a:xfrm>
            <a:off x="8127504" y="1"/>
            <a:ext cx="4064496" cy="1379637"/>
          </a:xfrm>
          <a:custGeom>
            <a:avLst/>
            <a:gdLst>
              <a:gd name="T0" fmla="*/ 4335251 w 4335144"/>
              <a:gd name="T1" fmla="*/ 0 h 1962785"/>
              <a:gd name="T2" fmla="*/ 0 w 4335144"/>
              <a:gd name="T3" fmla="*/ 0 h 1962785"/>
              <a:gd name="T4" fmla="*/ 0 w 4335144"/>
              <a:gd name="T5" fmla="*/ 1755892 h 1962785"/>
              <a:gd name="T6" fmla="*/ 401 w 4335144"/>
              <a:gd name="T7" fmla="*/ 1823772 h 1962785"/>
              <a:gd name="T8" fmla="*/ 3214 w 4335144"/>
              <a:gd name="T9" fmla="*/ 1874782 h 1962785"/>
              <a:gd name="T10" fmla="*/ 25716 w 4335144"/>
              <a:gd name="T11" fmla="*/ 1935835 h 1962785"/>
              <a:gd name="T12" fmla="*/ 86791 w 4335144"/>
              <a:gd name="T13" fmla="*/ 1958327 h 1962785"/>
              <a:gd name="T14" fmla="*/ 137822 w 4335144"/>
              <a:gd name="T15" fmla="*/ 1961138 h 1962785"/>
              <a:gd name="T16" fmla="*/ 205729 w 4335144"/>
              <a:gd name="T17" fmla="*/ 1961540 h 1962785"/>
              <a:gd name="T18" fmla="*/ 4335251 w 4335144"/>
              <a:gd name="T19" fmla="*/ 1961540 h 1962785"/>
              <a:gd name="T20" fmla="*/ 4335251 w 4335144"/>
              <a:gd name="T21" fmla="*/ 0 h 19627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35144" h="1962785">
                <a:moveTo>
                  <a:pt x="4334933" y="0"/>
                </a:moveTo>
                <a:lnTo>
                  <a:pt x="0" y="0"/>
                </a:lnTo>
                <a:lnTo>
                  <a:pt x="0" y="1756460"/>
                </a:lnTo>
                <a:lnTo>
                  <a:pt x="401" y="1824362"/>
                </a:lnTo>
                <a:lnTo>
                  <a:pt x="3214" y="1875389"/>
                </a:lnTo>
                <a:lnTo>
                  <a:pt x="25714" y="1936461"/>
                </a:lnTo>
                <a:lnTo>
                  <a:pt x="86785" y="1958961"/>
                </a:lnTo>
                <a:lnTo>
                  <a:pt x="137812" y="1961773"/>
                </a:lnTo>
                <a:lnTo>
                  <a:pt x="205714" y="1962175"/>
                </a:lnTo>
                <a:lnTo>
                  <a:pt x="4334933" y="1962175"/>
                </a:lnTo>
                <a:lnTo>
                  <a:pt x="4334933" y="0"/>
                </a:lnTo>
                <a:close/>
              </a:path>
            </a:pathLst>
          </a:custGeom>
          <a:solidFill>
            <a:srgbClr val="4C4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3888" y="668745"/>
            <a:ext cx="10844225" cy="30777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CBF322-44E9-45D2-9529-7C980786D4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E7EF5-E71A-47A7-8A75-89D7E5D624F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6820"/>
      </p:ext>
    </p:extLst>
  </p:cSld>
  <p:clrMapOvr>
    <a:masterClrMapping/>
  </p:clrMapOvr>
  <p:transition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551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5369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6058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8050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7128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0364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5756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4407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2C924-0941-4AFA-A1E6-2981B9350048}" type="datetimeFigureOut">
              <a:rPr lang="cy-GB" smtClean="0"/>
              <a:t>06/02/2018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D39F-8875-4468-A862-C9B17ACFE54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101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0955" y="2224832"/>
            <a:ext cx="9368444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200" spc="-200" dirty="0" err="1" smtClean="0">
                <a:solidFill>
                  <a:srgbClr val="FFFFFF"/>
                </a:solidFill>
                <a:latin typeface="Calibri"/>
                <a:cs typeface="Calibri"/>
              </a:rPr>
              <a:t>Rhestr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Enwau</a:t>
            </a:r>
            <a:r>
              <a:rPr kumimoji="0" lang="en-GB" sz="4200" b="0" i="0" u="none" strike="noStrike" kern="12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Lleoedd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Hanesyddol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Cymru</a:t>
            </a:r>
            <a:endParaRPr kumimoji="0" lang="en-GB" sz="4200" b="0" i="0" u="none" strike="noStrike" kern="1200" cap="none" spc="-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Liosta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Ainmean-àite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Eachdraidheal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Chumraidh</a:t>
            </a:r>
            <a:endParaRPr kumimoji="0" lang="en-GB" sz="4200" b="0" i="0" u="none" strike="noStrike" kern="1200" cap="none" spc="-20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Liosta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Logainmneacha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Stairiúla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Breataine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Bige</a:t>
            </a:r>
            <a:endParaRPr kumimoji="0" lang="en-GB" sz="4200" b="0" i="0" u="none" strike="noStrike" kern="1200" cap="none" spc="-20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r>
              <a:rPr kumimoji="0" lang="en-GB" sz="4200" b="0" i="0" u="none" strike="noStrike" kern="1200" cap="none" spc="-20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of Historic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Welsh Place </a:t>
            </a:r>
            <a:r>
              <a:rPr kumimoji="0" lang="en-GB" sz="4200" b="0" i="0" u="none" strike="noStrike" kern="1200" cap="none" spc="-2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Names</a:t>
            </a:r>
          </a:p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75" name="object 4"/>
          <p:cNvSpPr>
            <a:spLocks/>
          </p:cNvSpPr>
          <p:nvPr/>
        </p:nvSpPr>
        <p:spPr bwMode="auto">
          <a:xfrm>
            <a:off x="9053961" y="0"/>
            <a:ext cx="1614041" cy="294680"/>
          </a:xfrm>
          <a:custGeom>
            <a:avLst/>
            <a:gdLst>
              <a:gd name="T0" fmla="*/ 2295320 w 2296159"/>
              <a:gd name="T1" fmla="*/ 0 h 419100"/>
              <a:gd name="T2" fmla="*/ 0 w 2296159"/>
              <a:gd name="T3" fmla="*/ 0 h 419100"/>
              <a:gd name="T4" fmla="*/ 0 w 2296159"/>
              <a:gd name="T5" fmla="*/ 213755 h 419100"/>
              <a:gd name="T6" fmla="*/ 401 w 2296159"/>
              <a:gd name="T7" fmla="*/ 281535 h 419100"/>
              <a:gd name="T8" fmla="*/ 3207 w 2296159"/>
              <a:gd name="T9" fmla="*/ 332471 h 419100"/>
              <a:gd name="T10" fmla="*/ 25661 w 2296159"/>
              <a:gd name="T11" fmla="*/ 393433 h 419100"/>
              <a:gd name="T12" fmla="*/ 86606 w 2296159"/>
              <a:gd name="T13" fmla="*/ 415893 h 419100"/>
              <a:gd name="T14" fmla="*/ 137527 w 2296159"/>
              <a:gd name="T15" fmla="*/ 418700 h 419100"/>
              <a:gd name="T16" fmla="*/ 205289 w 2296159"/>
              <a:gd name="T17" fmla="*/ 419101 h 419100"/>
              <a:gd name="T18" fmla="*/ 2295320 w 2296159"/>
              <a:gd name="T19" fmla="*/ 419101 h 419100"/>
              <a:gd name="T20" fmla="*/ 2295320 w 2296159"/>
              <a:gd name="T21" fmla="*/ 0 h 419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96159" h="419100">
                <a:moveTo>
                  <a:pt x="2295954" y="0"/>
                </a:moveTo>
                <a:lnTo>
                  <a:pt x="0" y="0"/>
                </a:lnTo>
                <a:lnTo>
                  <a:pt x="0" y="213755"/>
                </a:lnTo>
                <a:lnTo>
                  <a:pt x="401" y="281535"/>
                </a:lnTo>
                <a:lnTo>
                  <a:pt x="3208" y="332471"/>
                </a:lnTo>
                <a:lnTo>
                  <a:pt x="25668" y="393433"/>
                </a:lnTo>
                <a:lnTo>
                  <a:pt x="86630" y="415893"/>
                </a:lnTo>
                <a:lnTo>
                  <a:pt x="137565" y="418700"/>
                </a:lnTo>
                <a:lnTo>
                  <a:pt x="205346" y="419101"/>
                </a:lnTo>
                <a:lnTo>
                  <a:pt x="2295954" y="419101"/>
                </a:lnTo>
                <a:lnTo>
                  <a:pt x="2295954" y="0"/>
                </a:lnTo>
                <a:close/>
              </a:path>
            </a:pathLst>
          </a:custGeom>
          <a:solidFill>
            <a:srgbClr val="636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09574" y="7816"/>
            <a:ext cx="1139651" cy="22570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92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CBHC  </a:t>
            </a:r>
            <a:r>
              <a:rPr kumimoji="0" sz="2200" b="0" i="0" u="none" strike="noStrike" kern="1200" cap="none" spc="5" normalizeH="0" baseline="-264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|</a:t>
            </a:r>
            <a:r>
              <a:rPr kumimoji="0" sz="2200" b="0" i="0" u="none" strike="noStrike" kern="1200" cap="none" spc="153" normalizeH="0" baseline="-264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RCAHMW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9767" y="737818"/>
            <a:ext cx="3018234" cy="389557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spc="-102" dirty="0" smtClean="0">
                <a:solidFill>
                  <a:prstClr val="white"/>
                </a:solidFill>
                <a:latin typeface="Calibri"/>
                <a:cs typeface="Arial" charset="0"/>
              </a:rPr>
              <a:t>24</a:t>
            </a:r>
            <a:r>
              <a:rPr kumimoji="0" lang="en-US" sz="2100" b="0" i="0" u="none" strike="noStrike" kern="1200" cap="none" spc="-102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/01/2018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3078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15" y="448719"/>
            <a:ext cx="276150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21" y="1393031"/>
            <a:ext cx="5848945" cy="54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23" y="5888013"/>
            <a:ext cx="1605111" cy="5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11932"/>
      </p:ext>
    </p:extLst>
  </p:cSld>
  <p:clrMapOvr>
    <a:masterClrMapping/>
  </p:clrMapOvr>
  <p:transition spd="med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99" y="244451"/>
            <a:ext cx="11531203" cy="2307556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Atal colli enwau lleoedd </a:t>
            </a:r>
            <a:r>
              <a:rPr lang="cy-GB" dirty="0" smtClean="0"/>
              <a:t>hanesyddol</a:t>
            </a:r>
            <a:br>
              <a:rPr lang="cy-GB" dirty="0" smtClean="0"/>
            </a:br>
            <a:r>
              <a:rPr lang="cy-GB" dirty="0" smtClean="0">
                <a:solidFill>
                  <a:schemeClr val="accent2"/>
                </a:solidFill>
              </a:rPr>
              <a:t>Stop ga chur ri cailleadh nan ainmean-àite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>
                <a:solidFill>
                  <a:schemeClr val="accent6">
                    <a:lumMod val="75000"/>
                  </a:schemeClr>
                </a:solidFill>
              </a:rPr>
              <a:t>Stop a chur le cailliúint na logainmneacha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>
                <a:solidFill>
                  <a:schemeClr val="accent1"/>
                </a:solidFill>
              </a:rPr>
              <a:t>Preventing the loss of historic place names</a:t>
            </a: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5537" y="2718076"/>
            <a:ext cx="8453437" cy="28098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dirty="0" smtClean="0"/>
              <a:t>Gwynedd: 50%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dirty="0" smtClean="0"/>
              <a:t>Ceredigion: &lt;10%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400" dirty="0" smtClean="0"/>
              <a:t>Ynys Môn/ Anglesey: Dim data ar gael hyd yn </a:t>
            </a:r>
            <a:r>
              <a:rPr lang="cy-GB" sz="2400" dirty="0" smtClean="0"/>
              <a:t>hyn </a:t>
            </a:r>
          </a:p>
          <a:p>
            <a:pPr marL="0" indent="0">
              <a:buNone/>
            </a:pPr>
            <a:r>
              <a:rPr lang="cy-GB" sz="2400" dirty="0"/>
              <a:t>	</a:t>
            </a:r>
            <a:r>
              <a:rPr lang="cy-GB" sz="2400" dirty="0" smtClean="0"/>
              <a:t>		</a:t>
            </a:r>
            <a:r>
              <a:rPr lang="cy-GB" sz="2400" dirty="0" smtClean="0"/>
              <a:t>Cha deach data a chruinneachadh fhathast</a:t>
            </a:r>
          </a:p>
          <a:p>
            <a:pPr marL="0" indent="0">
              <a:buNone/>
            </a:pPr>
            <a:r>
              <a:rPr lang="cy-GB" sz="2400" dirty="0"/>
              <a:t>	</a:t>
            </a:r>
            <a:r>
              <a:rPr lang="cy-GB" sz="2400" dirty="0" smtClean="0"/>
              <a:t>		Níor bailíodh dáta fós</a:t>
            </a:r>
            <a:endParaRPr lang="cy-GB" sz="2400" dirty="0" smtClean="0"/>
          </a:p>
          <a:p>
            <a:r>
              <a:rPr lang="cy-GB" sz="2400" dirty="0"/>
              <a:t>	</a:t>
            </a:r>
            <a:r>
              <a:rPr lang="cy-GB" sz="2400" dirty="0" smtClean="0"/>
              <a:t>		</a:t>
            </a:r>
            <a:r>
              <a:rPr lang="cy-GB" sz="2400" dirty="0" smtClean="0"/>
              <a:t>No </a:t>
            </a:r>
            <a:r>
              <a:rPr lang="cy-GB" sz="2400" dirty="0" smtClean="0"/>
              <a:t>data available as yet</a:t>
            </a:r>
            <a:endParaRPr lang="cy-GB" sz="2400" dirty="0"/>
          </a:p>
        </p:txBody>
      </p:sp>
    </p:spTree>
    <p:extLst>
      <p:ext uri="{BB962C8B-B14F-4D97-AF65-F5344CB8AC3E}">
        <p14:creationId xmlns:p14="http://schemas.microsoft.com/office/powerpoint/2010/main" val="274258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99" y="244451"/>
            <a:ext cx="11531203" cy="2241054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Awdurdodau Lleol sydd eisoes yn defnyddio’r </a:t>
            </a:r>
            <a:r>
              <a:rPr lang="cy-GB" dirty="0" smtClean="0"/>
              <a:t>Rhestr</a:t>
            </a:r>
            <a:br>
              <a:rPr lang="cy-GB" dirty="0" smtClean="0"/>
            </a:br>
            <a:r>
              <a:rPr lang="cy-GB" dirty="0" smtClean="0">
                <a:solidFill>
                  <a:schemeClr val="accent2"/>
                </a:solidFill>
              </a:rPr>
              <a:t>Comhairlean a tha ag ùsaid an Liosta cheana fèin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>
                <a:solidFill>
                  <a:schemeClr val="accent6"/>
                </a:solidFill>
              </a:rPr>
              <a:t>Comhairlí atá ag úsáid an Liosta cheana féin</a:t>
            </a:r>
            <a:r>
              <a:rPr lang="cy-GB" dirty="0" smtClean="0"/>
              <a:t/>
            </a:r>
            <a:br>
              <a:rPr lang="cy-GB" dirty="0" smtClean="0"/>
            </a:br>
            <a:r>
              <a:rPr lang="cy-GB" dirty="0" smtClean="0">
                <a:solidFill>
                  <a:srgbClr val="0070C0"/>
                </a:solidFill>
              </a:rPr>
              <a:t>Local Authorities already using the List</a:t>
            </a: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340" y="2485506"/>
            <a:ext cx="8453437" cy="4307848"/>
          </a:xfrm>
        </p:spPr>
        <p:txBody>
          <a:bodyPr>
            <a:normAutofit/>
          </a:bodyPr>
          <a:lstStyle/>
          <a:p>
            <a:pPr algn="ctr"/>
            <a:r>
              <a:rPr lang="cy-GB" sz="2800" dirty="0"/>
              <a:t>Abertawe/ Swansea</a:t>
            </a:r>
          </a:p>
          <a:p>
            <a:pPr algn="ctr"/>
            <a:r>
              <a:rPr lang="cy-GB" sz="2800" dirty="0" smtClean="0"/>
              <a:t>Caerffili/ Caerphilly</a:t>
            </a:r>
          </a:p>
          <a:p>
            <a:pPr algn="ctr"/>
            <a:r>
              <a:rPr lang="cy-GB" sz="2800" dirty="0"/>
              <a:t>Castell Nedd Porth Talbot/ Neath Port Talbot</a:t>
            </a:r>
          </a:p>
          <a:p>
            <a:pPr algn="ctr"/>
            <a:r>
              <a:rPr lang="cy-GB" sz="2800" dirty="0" smtClean="0"/>
              <a:t>Ceredigion</a:t>
            </a:r>
          </a:p>
          <a:p>
            <a:pPr algn="ctr"/>
            <a:r>
              <a:rPr lang="cy-GB" sz="2800" dirty="0"/>
              <a:t>Sir Benfro/ Pembrokeshire</a:t>
            </a:r>
          </a:p>
          <a:p>
            <a:pPr algn="ctr"/>
            <a:r>
              <a:rPr lang="cy-GB" sz="2800" dirty="0"/>
              <a:t>Sir y Fflint/ Flintshire</a:t>
            </a:r>
          </a:p>
          <a:p>
            <a:pPr algn="ctr"/>
            <a:r>
              <a:rPr lang="cy-GB" sz="2800" dirty="0"/>
              <a:t>Sir Fynwy/ Monmouthshire</a:t>
            </a:r>
          </a:p>
          <a:p>
            <a:pPr algn="ctr"/>
            <a:r>
              <a:rPr lang="cy-GB" sz="2800" dirty="0" smtClean="0"/>
              <a:t>Sir Gâr/ Carmarthenshire</a:t>
            </a:r>
          </a:p>
        </p:txBody>
      </p:sp>
    </p:spTree>
    <p:extLst>
      <p:ext uri="{BB962C8B-B14F-4D97-AF65-F5344CB8AC3E}">
        <p14:creationId xmlns:p14="http://schemas.microsoft.com/office/powerpoint/2010/main" val="30009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99" y="244451"/>
            <a:ext cx="4100285" cy="923330"/>
          </a:xfrm>
        </p:spPr>
        <p:txBody>
          <a:bodyPr>
            <a:normAutofit fontScale="90000"/>
          </a:bodyPr>
          <a:lstStyle/>
          <a:p>
            <a:r>
              <a:rPr lang="cy-GB" dirty="0" smtClean="0"/>
              <a:t>Ystadegau’r Wefan</a:t>
            </a:r>
            <a:br>
              <a:rPr lang="cy-GB" dirty="0" smtClean="0"/>
            </a:br>
            <a:r>
              <a:rPr lang="cy-GB" dirty="0" smtClean="0">
                <a:solidFill>
                  <a:schemeClr val="accent1"/>
                </a:solidFill>
              </a:rPr>
              <a:t>Website Statistics</a:t>
            </a:r>
            <a:endParaRPr lang="cy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004" y="1574127"/>
            <a:ext cx="2717142" cy="4883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y-GB" sz="2000" dirty="0" smtClean="0"/>
              <a:t>Ers ein lansiad ym mis Mai rydym wedi cyrraedd: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000" dirty="0" smtClean="0"/>
              <a:t>42</a:t>
            </a:r>
            <a:r>
              <a:rPr lang="cy-GB" sz="2000" dirty="0" smtClean="0"/>
              <a:t>,607 </a:t>
            </a:r>
            <a:r>
              <a:rPr lang="cy-GB" sz="2000" dirty="0" smtClean="0"/>
              <a:t>o sesiynau unigol – cyfartaledd o </a:t>
            </a:r>
            <a:r>
              <a:rPr lang="cy-GB" sz="2000" dirty="0" smtClean="0"/>
              <a:t>215</a:t>
            </a:r>
            <a:r>
              <a:rPr lang="cy-GB" sz="2000" dirty="0" smtClean="0"/>
              <a:t> </a:t>
            </a:r>
            <a:r>
              <a:rPr lang="cy-GB" sz="2000" dirty="0" smtClean="0"/>
              <a:t>y dydd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000" dirty="0" smtClean="0"/>
              <a:t>31</a:t>
            </a:r>
            <a:r>
              <a:rPr lang="cy-GB" sz="2000" dirty="0" smtClean="0"/>
              <a:t>,218 </a:t>
            </a:r>
            <a:r>
              <a:rPr lang="cy-GB" sz="2000" dirty="0" smtClean="0"/>
              <a:t>o ddefnyddwyr unigol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000" dirty="0" smtClean="0"/>
              <a:t>53 </a:t>
            </a:r>
            <a:r>
              <a:rPr lang="cy-GB" sz="2000" dirty="0" smtClean="0"/>
              <a:t>sylwad Disqus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000" dirty="0" smtClean="0"/>
              <a:t>76</a:t>
            </a:r>
            <a:r>
              <a:rPr lang="cy-GB" sz="2000" dirty="0" smtClean="0"/>
              <a:t> </a:t>
            </a:r>
            <a:r>
              <a:rPr lang="cy-GB" sz="2000" dirty="0" smtClean="0"/>
              <a:t>ymholiad trwy’r ffurflen ymgysylltu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y-GB" sz="2000" dirty="0" smtClean="0"/>
              <a:t>Hendy, Llantrisant, yw’r enw mwyaf poblogaidd</a:t>
            </a:r>
            <a:endParaRPr lang="cy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309134" y="1574128"/>
            <a:ext cx="27526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Since our launch in May we have achieved: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42</a:t>
            </a:r>
            <a:r>
              <a:rPr lang="cy-GB" sz="2000" dirty="0" smtClean="0"/>
              <a:t>,607 </a:t>
            </a:r>
            <a:r>
              <a:rPr lang="cy-GB" sz="2000" dirty="0"/>
              <a:t>individual sessions – an average of </a:t>
            </a:r>
            <a:r>
              <a:rPr lang="cy-GB" sz="2000" dirty="0" smtClean="0"/>
              <a:t>215</a:t>
            </a:r>
            <a:r>
              <a:rPr lang="cy-GB" sz="2000" dirty="0" smtClean="0"/>
              <a:t> </a:t>
            </a:r>
            <a:r>
              <a:rPr lang="cy-GB" sz="2000" dirty="0"/>
              <a:t>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31</a:t>
            </a:r>
            <a:r>
              <a:rPr lang="cy-GB" sz="2000" dirty="0" smtClean="0"/>
              <a:t>,218 </a:t>
            </a:r>
            <a:r>
              <a:rPr lang="cy-GB" sz="2000" dirty="0"/>
              <a:t>individual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53 </a:t>
            </a:r>
            <a:r>
              <a:rPr lang="cy-GB" sz="2000" dirty="0"/>
              <a:t>Disqus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76</a:t>
            </a:r>
            <a:r>
              <a:rPr lang="cy-GB" sz="2000" dirty="0" smtClean="0"/>
              <a:t> </a:t>
            </a:r>
            <a:r>
              <a:rPr lang="cy-GB" sz="2000" dirty="0"/>
              <a:t>Enquiries via the contact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/>
              <a:t>Hendy, Llantrisant is the most popular Place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y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128" y="44396"/>
            <a:ext cx="670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4000" dirty="0" smtClean="0">
                <a:solidFill>
                  <a:schemeClr val="accent2"/>
                </a:solidFill>
                <a:latin typeface="+mj-lt"/>
              </a:rPr>
              <a:t>Staiteastaicean an làraich-lìn</a:t>
            </a:r>
          </a:p>
          <a:p>
            <a:r>
              <a:rPr lang="cy-GB" sz="4000" dirty="0" smtClean="0">
                <a:solidFill>
                  <a:schemeClr val="accent6"/>
                </a:solidFill>
                <a:latin typeface="+mj-lt"/>
              </a:rPr>
              <a:t>Staitisticí an tsuíomh idirlínne</a:t>
            </a:r>
            <a:endParaRPr lang="cy-GB" sz="4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46" y="1512572"/>
            <a:ext cx="29474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Òir gan deach sinn ar làinseachadh ann am Mì na Bealtaine, ruig sinn: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42,607 seisean aonair – cuibhseachd dhe 215 an aghaidh an latha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31,218 neach-ùsaid aonair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53 a dh’fhag na smaointeinn 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76 ceist tro’n fhoirm dhol an teagmhail.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Is e Hendy, Llantrisant an t-ainm as motha a tha tòir air</a:t>
            </a:r>
            <a:endParaRPr lang="cy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97568" y="1574127"/>
            <a:ext cx="3329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Ón láinseáil i Mí na Bealtaine i leith, tá a leanas sroichte againn: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42,607 seisiún aonair- meán de 215 in aghaidh an lae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31,218 úsáideoir aonair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53 ráiteas Disqus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76 ceist tríd an bhfoirm theagmhála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y-GB" sz="2000" dirty="0" smtClean="0"/>
              <a:t>Is é Hendy, Llantrisant an t-ainm is mó tóir air. 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176717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7"/>
            <a:ext cx="4101557" cy="2318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57" y="0"/>
            <a:ext cx="4113146" cy="231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14" y="0"/>
            <a:ext cx="3988886" cy="231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874"/>
            <a:ext cx="4101557" cy="269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58" y="2310938"/>
            <a:ext cx="4113146" cy="2701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03" y="2310938"/>
            <a:ext cx="3977297" cy="270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2575"/>
            <a:ext cx="1366670" cy="1837490"/>
          </a:xfrm>
          <a:prstGeom prst="rect">
            <a:avLst/>
          </a:prstGeom>
        </p:spPr>
      </p:pic>
      <p:pic>
        <p:nvPicPr>
          <p:cNvPr id="10" name="Picture 3" descr="X:\Share\Public Services\Online Development\Historic Place Names List\Launch\Saxton’s_detail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2"/>
          <a:stretch/>
        </p:blipFill>
        <p:spPr bwMode="auto">
          <a:xfrm>
            <a:off x="1366670" y="5012574"/>
            <a:ext cx="2734887" cy="18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Share\Public Services\Online Development\Historic Place Names List\Launch\John_Speed's_map_of_Cardiff,_Wales_(full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56" y="5012574"/>
            <a:ext cx="4113147" cy="18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13" y="5012572"/>
            <a:ext cx="3988887" cy="187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162" y="165336"/>
            <a:ext cx="473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3600" dirty="0" smtClean="0"/>
              <a:t>Y </a:t>
            </a:r>
            <a:r>
              <a:rPr lang="cy-GB" sz="3600" i="1" dirty="0" smtClean="0"/>
              <a:t>Parochialia </a:t>
            </a:r>
            <a:r>
              <a:rPr lang="cy-GB" sz="3600" dirty="0" smtClean="0"/>
              <a:t>hyd yn hyn</a:t>
            </a:r>
            <a:br>
              <a:rPr lang="cy-GB" sz="3600" dirty="0" smtClean="0"/>
            </a:br>
            <a:r>
              <a:rPr lang="cy-GB" sz="3600" dirty="0" smtClean="0">
                <a:solidFill>
                  <a:schemeClr val="accent1"/>
                </a:solidFill>
              </a:rPr>
              <a:t>The </a:t>
            </a:r>
            <a:r>
              <a:rPr lang="cy-GB" sz="3600" i="1" dirty="0" smtClean="0">
                <a:solidFill>
                  <a:schemeClr val="accent1"/>
                </a:solidFill>
              </a:rPr>
              <a:t>Parochialia </a:t>
            </a:r>
            <a:r>
              <a:rPr lang="cy-GB" sz="3600" dirty="0" smtClean="0">
                <a:solidFill>
                  <a:schemeClr val="accent1"/>
                </a:solidFill>
              </a:rPr>
              <a:t>thus far</a:t>
            </a:r>
            <a:endParaRPr lang="cy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55774" y="1712422"/>
            <a:ext cx="2702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26 parishes</a:t>
            </a:r>
          </a:p>
          <a:p>
            <a:r>
              <a:rPr lang="cy-GB" sz="2000" dirty="0" smtClean="0"/>
              <a:t>1641 names</a:t>
            </a:r>
          </a:p>
          <a:p>
            <a:r>
              <a:rPr lang="cy-GB" sz="2000" dirty="0" smtClean="0"/>
              <a:t>As well as house names, Lhuyd’s correspondents often also recorded who lived there in 1699 – a useful source for genealogists</a:t>
            </a:r>
            <a:endParaRPr lang="cy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9119" y="1495507"/>
            <a:ext cx="2134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26 plwyf</a:t>
            </a:r>
          </a:p>
          <a:p>
            <a:r>
              <a:rPr lang="cy-GB" sz="2000" dirty="0" smtClean="0"/>
              <a:t>1641 </a:t>
            </a:r>
            <a:r>
              <a:rPr lang="cy-GB" sz="2000" dirty="0" smtClean="0"/>
              <a:t>enw</a:t>
            </a:r>
          </a:p>
          <a:p>
            <a:endParaRPr lang="cy-GB" sz="2000" dirty="0" smtClean="0"/>
          </a:p>
          <a:p>
            <a:r>
              <a:rPr lang="cy-GB" sz="2000" dirty="0" smtClean="0"/>
              <a:t>Yn ogystal ag enwau tai, cofnodai gohebwyr Lhuyd pwy a drigai ynddynt yn 1699 – ffynhonnell ddefnyddiol iawn i achyddion</a:t>
            </a:r>
            <a:endParaRPr lang="cy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020887" y="224444"/>
            <a:ext cx="698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600" dirty="0" smtClean="0">
                <a:solidFill>
                  <a:schemeClr val="accent2"/>
                </a:solidFill>
              </a:rPr>
              <a:t>Am </a:t>
            </a:r>
            <a:r>
              <a:rPr lang="cy-GB" sz="3600" i="1" dirty="0" smtClean="0">
                <a:solidFill>
                  <a:schemeClr val="accent2"/>
                </a:solidFill>
              </a:rPr>
              <a:t>Parochialia </a:t>
            </a:r>
            <a:r>
              <a:rPr lang="cy-GB" sz="3600" dirty="0" smtClean="0">
                <a:solidFill>
                  <a:schemeClr val="accent2"/>
                </a:solidFill>
              </a:rPr>
              <a:t>gu ruige seo</a:t>
            </a:r>
          </a:p>
          <a:p>
            <a:r>
              <a:rPr lang="cy-GB" sz="3600" dirty="0" smtClean="0">
                <a:solidFill>
                  <a:schemeClr val="accent6"/>
                </a:solidFill>
              </a:rPr>
              <a:t>An </a:t>
            </a:r>
            <a:r>
              <a:rPr lang="cy-GB" sz="3600" i="1" dirty="0" smtClean="0">
                <a:solidFill>
                  <a:schemeClr val="accent6"/>
                </a:solidFill>
              </a:rPr>
              <a:t>Parochialia </a:t>
            </a:r>
            <a:r>
              <a:rPr lang="cy-GB" sz="3600" dirty="0" smtClean="0">
                <a:solidFill>
                  <a:schemeClr val="accent6"/>
                </a:solidFill>
              </a:rPr>
              <a:t>go dtí seo</a:t>
            </a:r>
            <a:endParaRPr lang="cy-GB" sz="36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571" y="1537413"/>
            <a:ext cx="22610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26 poraiste</a:t>
            </a:r>
          </a:p>
          <a:p>
            <a:r>
              <a:rPr lang="cy-GB" sz="2000" dirty="0" smtClean="0"/>
              <a:t>1641 ainm</a:t>
            </a:r>
          </a:p>
          <a:p>
            <a:endParaRPr lang="cy-GB" sz="2000" dirty="0" smtClean="0"/>
          </a:p>
          <a:p>
            <a:r>
              <a:rPr lang="cy-GB" sz="2000" dirty="0" smtClean="0"/>
              <a:t>Mar aon ri ainmean nan taighean, mheòmhrachadh comh-sgrìobhaichean Lhuyd cò a bhiodh a’fuireach ionnta ann am 1699 – foinse stàthail do luchd ginealaich</a:t>
            </a:r>
            <a:endParaRPr lang="cy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54633" y="1712422"/>
            <a:ext cx="2477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 smtClean="0"/>
              <a:t>26 paróiste</a:t>
            </a:r>
          </a:p>
          <a:p>
            <a:r>
              <a:rPr lang="cy-GB" sz="2000" dirty="0" smtClean="0"/>
              <a:t>1641 ainm</a:t>
            </a:r>
          </a:p>
          <a:p>
            <a:endParaRPr lang="cy-GB" sz="2000" dirty="0"/>
          </a:p>
          <a:p>
            <a:r>
              <a:rPr lang="cy-GB" sz="2000" dirty="0" smtClean="0"/>
              <a:t>Chomh maith le ainmneacha na dtithe, chláródh comhfhreagraithe Lhuyd cé a bhíodh ina gcónaí iontu i 1699 – foinse úsáideach do lucht ginealais</a:t>
            </a:r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404800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406</Words>
  <Application>Microsoft Office PowerPoint</Application>
  <PresentationFormat>Widescreen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Atal colli enwau lleoedd hanesyddol Stop ga chur ri cailleadh nan ainmean-àite Stop a chur le cailliúint na logainmneacha Preventing the loss of historic place names</vt:lpstr>
      <vt:lpstr>Awdurdodau Lleol sydd eisoes yn defnyddio’r Rhestr Comhairlean a tha ag ùsaid an Liosta cheana fèin Comhairlí atá ag úsáid an Liosta cheana féin Local Authorities already using the List</vt:lpstr>
      <vt:lpstr>Ystadegau’r Wefan Website Statistics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January-McCann</dc:creator>
  <cp:lastModifiedBy>James January-McCann</cp:lastModifiedBy>
  <cp:revision>10</cp:revision>
  <dcterms:created xsi:type="dcterms:W3CDTF">2018-02-06T10:20:09Z</dcterms:created>
  <dcterms:modified xsi:type="dcterms:W3CDTF">2018-02-06T13:38:11Z</dcterms:modified>
</cp:coreProperties>
</file>